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369" r:id="rId3"/>
    <p:sldId id="370" r:id="rId4"/>
    <p:sldId id="373" r:id="rId5"/>
    <p:sldId id="372" r:id="rId6"/>
    <p:sldId id="375" r:id="rId7"/>
  </p:sldIdLst>
  <p:sldSz cx="12188825" cy="6858000"/>
  <p:notesSz cx="6858000" cy="9144000"/>
  <p:defaultTextStyle>
    <a:defPPr>
      <a:defRPr lang="es-ES"/>
    </a:defPPr>
    <a:lvl1pPr marL="0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4751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9502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4253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9004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73756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8507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03258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8009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C1"/>
    <a:srgbClr val="1682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700"/>
    <p:restoredTop sz="94602"/>
  </p:normalViewPr>
  <p:slideViewPr>
    <p:cSldViewPr snapToGrid="0" snapToObjects="1">
      <p:cViewPr varScale="1">
        <p:scale>
          <a:sx n="66" d="100"/>
          <a:sy n="66" d="100"/>
        </p:scale>
        <p:origin x="208" y="2632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7E33C-6C9E-4341-B438-B3D5A4680E78}" type="datetimeFigureOut">
              <a:rPr lang="es-ES" smtClean="0"/>
              <a:t>05/03/2021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47520-7E81-D74F-98BC-90BAD165B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39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3" y="1752740"/>
            <a:ext cx="10360501" cy="14700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508513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4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9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9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3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8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79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54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4" y="812799"/>
            <a:ext cx="4010039" cy="622301"/>
          </a:xfrm>
        </p:spPr>
        <p:txBody>
          <a:bodyPr anchor="b">
            <a:normAutofit/>
          </a:bodyPr>
          <a:lstStyle>
            <a:lvl1pPr algn="l"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5492" y="812799"/>
            <a:ext cx="6813892" cy="5313366"/>
          </a:xfrm>
        </p:spPr>
        <p:txBody>
          <a:bodyPr/>
          <a:lstStyle>
            <a:lvl1pPr>
              <a:defRPr lang="es-ES_tradnl" sz="2000" b="1" i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lang="es-ES_tradnl" sz="1800" b="0" i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s-ES_tradnl" sz="1800" b="0" i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lang="es-ES_tradnl" sz="1800" b="0" i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lang="es-ES" sz="1800" b="0" i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444" y="1435102"/>
            <a:ext cx="4010039" cy="46910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614751" indent="0">
              <a:buNone/>
              <a:defRPr sz="1600"/>
            </a:lvl2pPr>
            <a:lvl3pPr marL="1229502" indent="0">
              <a:buNone/>
              <a:defRPr sz="1300"/>
            </a:lvl3pPr>
            <a:lvl4pPr marL="1844253" indent="0">
              <a:buNone/>
              <a:defRPr sz="1200"/>
            </a:lvl4pPr>
            <a:lvl5pPr marL="2459004" indent="0">
              <a:buNone/>
              <a:defRPr sz="1200"/>
            </a:lvl5pPr>
            <a:lvl6pPr marL="3073756" indent="0">
              <a:buNone/>
              <a:defRPr sz="1200"/>
            </a:lvl6pPr>
            <a:lvl7pPr marL="3688507" indent="0">
              <a:buNone/>
              <a:defRPr sz="1200"/>
            </a:lvl7pPr>
            <a:lvl8pPr marL="4303258" indent="0">
              <a:buNone/>
              <a:defRPr sz="1200"/>
            </a:lvl8pPr>
            <a:lvl9pPr marL="4918009" indent="0">
              <a:buNone/>
              <a:defRPr sz="12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528064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1.png" /><Relationship Id="rId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909173" y="812799"/>
            <a:ext cx="10361802" cy="604840"/>
          </a:xfrm>
          <a:prstGeom prst="rect">
            <a:avLst/>
          </a:prstGeom>
        </p:spPr>
        <p:txBody>
          <a:bodyPr vert="horz" lIns="122950" tIns="61475" rIns="122950" bIns="61475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09173" y="1600202"/>
            <a:ext cx="10361801" cy="4525963"/>
          </a:xfrm>
          <a:prstGeom prst="rect">
            <a:avLst/>
          </a:prstGeom>
        </p:spPr>
        <p:txBody>
          <a:bodyPr vert="horz" lIns="122950" tIns="61475" rIns="122950" bIns="61475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34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txStyles>
    <p:titleStyle>
      <a:lvl1pPr algn="ctr" defTabSz="614751" rtl="0" eaLnBrk="1" latinLnBrk="0" hangingPunct="1">
        <a:spcBef>
          <a:spcPct val="0"/>
        </a:spcBef>
        <a:buNone/>
        <a:defRPr sz="2000" b="1" i="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461063" indent="-461063" algn="l" defTabSz="614751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98971" indent="-384219" algn="l" defTabSz="614751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536878" indent="-307376" algn="l" defTabSz="61475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2151629" indent="-307376" algn="l" defTabSz="614751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766380" indent="-307376" algn="l" defTabSz="614751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3381131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5882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10633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5385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751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9502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4253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9004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3756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8507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3258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8009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58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>
            <a:spLocks noGrp="1"/>
          </p:cNvSpPr>
          <p:nvPr/>
        </p:nvSpPr>
        <p:spPr>
          <a:xfrm>
            <a:off x="703263" y="2877056"/>
            <a:ext cx="10782300" cy="1085152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dirty="0">
                <a:solidFill>
                  <a:schemeClr val="bg1"/>
                </a:solidFill>
                <a:latin typeface="Century Gothic" panose="020B0502020202020204" pitchFamily="34" charset="0"/>
              </a:rPr>
              <a:t>Seguro Escolar COVID-19</a:t>
            </a:r>
          </a:p>
        </p:txBody>
      </p:sp>
      <p:pic>
        <p:nvPicPr>
          <p:cNvPr id="17" name="Imagen 16" descr="Logotipo&#10;&#10;Descripción generada automáticamente">
            <a:extLst>
              <a:ext uri="{FF2B5EF4-FFF2-40B4-BE49-F238E27FC236}">
                <a16:creationId xmlns:a16="http://schemas.microsoft.com/office/drawing/2014/main" id="{7A5A30C0-45E9-B44B-A0F5-8320410302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547"/>
          <a:stretch/>
        </p:blipFill>
        <p:spPr>
          <a:xfrm>
            <a:off x="6194424" y="1200478"/>
            <a:ext cx="1335717" cy="1085153"/>
          </a:xfrm>
          <a:prstGeom prst="rect">
            <a:avLst/>
          </a:prstGeom>
        </p:spPr>
      </p:pic>
      <p:pic>
        <p:nvPicPr>
          <p:cNvPr id="19" name="Imagen 18" descr="Imagen que contiene Texto&#10;&#10;Descripción generada automáticamente">
            <a:extLst>
              <a:ext uri="{FF2B5EF4-FFF2-40B4-BE49-F238E27FC236}">
                <a16:creationId xmlns:a16="http://schemas.microsoft.com/office/drawing/2014/main" id="{60A61099-CDE5-024A-8E6D-F25D3A309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700" y="963367"/>
            <a:ext cx="1636713" cy="1716683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id="{C78151B9-D132-5E4A-B800-9A71616B223D}"/>
              </a:ext>
            </a:extLst>
          </p:cNvPr>
          <p:cNvSpPr/>
          <p:nvPr/>
        </p:nvSpPr>
        <p:spPr>
          <a:xfrm>
            <a:off x="3361131" y="4026843"/>
            <a:ext cx="5466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sz="3200" b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beneficiarios Fonasa</a:t>
            </a:r>
            <a:endParaRPr lang="es-CL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22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58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D409B0B-E920-1F43-B763-866DBC7686D8}"/>
              </a:ext>
            </a:extLst>
          </p:cNvPr>
          <p:cNvSpPr/>
          <p:nvPr/>
        </p:nvSpPr>
        <p:spPr>
          <a:xfrm>
            <a:off x="1569987" y="3155695"/>
            <a:ext cx="9048852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CL" sz="3200" b="1" dirty="0">
                <a:solidFill>
                  <a:srgbClr val="0058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Garantizar cobertura gratuita de Salud a párvulos y </a:t>
            </a:r>
            <a:r>
              <a:rPr lang="es-CL" sz="3200" b="1">
                <a:solidFill>
                  <a:srgbClr val="0058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escolares en </a:t>
            </a:r>
            <a:r>
              <a:rPr lang="es-CL" sz="3200" b="1" dirty="0">
                <a:solidFill>
                  <a:srgbClr val="0058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 de salud asociadas por Covid-19.</a:t>
            </a:r>
            <a:r>
              <a:rPr lang="es-CL" sz="3200" b="1" dirty="0">
                <a:solidFill>
                  <a:srgbClr val="0058C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4153694" y="1832324"/>
            <a:ext cx="3881437" cy="1085152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 err="1">
                <a:solidFill>
                  <a:srgbClr val="0058C1"/>
                </a:solidFill>
                <a:latin typeface="Century Gothic" panose="020B0502020202020204" pitchFamily="34" charset="0"/>
              </a:rPr>
              <a:t>Objetivo</a:t>
            </a:r>
            <a:endParaRPr lang="en-US" sz="60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Imagen 10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679FE55D-AB75-D144-904E-54EC7277A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951" y="283544"/>
            <a:ext cx="1195388" cy="1253858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D7966EB1-53B6-6548-95CF-ED7B54AA3FFB}"/>
              </a:ext>
            </a:extLst>
          </p:cNvPr>
          <p:cNvGrpSpPr/>
          <p:nvPr/>
        </p:nvGrpSpPr>
        <p:grpSpPr>
          <a:xfrm>
            <a:off x="6129058" y="283544"/>
            <a:ext cx="1195388" cy="1253858"/>
            <a:chOff x="6129058" y="283544"/>
            <a:chExt cx="1195388" cy="1253858"/>
          </a:xfrm>
        </p:grpSpPr>
        <p:pic>
          <p:nvPicPr>
            <p:cNvPr id="10" name="Imagen 9" descr="Logotipo&#10;&#10;Descripción generada automáticamente">
              <a:extLst>
                <a:ext uri="{FF2B5EF4-FFF2-40B4-BE49-F238E27FC236}">
                  <a16:creationId xmlns:a16="http://schemas.microsoft.com/office/drawing/2014/main" id="{453837EE-99DE-4440-95F7-2410B14F8E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/>
          </p:blipFill>
          <p:spPr>
            <a:xfrm>
              <a:off x="6129058" y="283544"/>
              <a:ext cx="1195388" cy="1253858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EE10D2B9-AB01-2645-BCC7-EAAA63465A4D}"/>
                </a:ext>
              </a:extLst>
            </p:cNvPr>
            <p:cNvSpPr/>
            <p:nvPr/>
          </p:nvSpPr>
          <p:spPr>
            <a:xfrm>
              <a:off x="6210487" y="1257300"/>
              <a:ext cx="1047563" cy="142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</p:spTree>
    <p:extLst>
      <p:ext uri="{BB962C8B-B14F-4D97-AF65-F5344CB8AC3E}">
        <p14:creationId xmlns:p14="http://schemas.microsoft.com/office/powerpoint/2010/main" val="2136898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58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D409B0B-E920-1F43-B763-866DBC7686D8}"/>
              </a:ext>
            </a:extLst>
          </p:cNvPr>
          <p:cNvSpPr/>
          <p:nvPr/>
        </p:nvSpPr>
        <p:spPr>
          <a:xfrm>
            <a:off x="2055019" y="3155695"/>
            <a:ext cx="8078787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CL" sz="3200" b="1" dirty="0">
                <a:solidFill>
                  <a:srgbClr val="0058C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Alumnos regulares de establecimientos reconocidos por el Estado de educación parvularia, básica o media.  </a:t>
            </a:r>
          </a:p>
        </p:txBody>
      </p: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531813" y="1786025"/>
            <a:ext cx="11125200" cy="1085152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6000" dirty="0">
                <a:solidFill>
                  <a:srgbClr val="0058C1"/>
                </a:solidFill>
                <a:latin typeface="Century Gothic" panose="020B0502020202020204" pitchFamily="34" charset="0"/>
              </a:rPr>
              <a:t>¿Para quién es el beneficio? </a:t>
            </a:r>
            <a:endParaRPr lang="en-US" sz="60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07009AC-BA64-D44B-8F52-C789706EDF00}"/>
              </a:ext>
            </a:extLst>
          </p:cNvPr>
          <p:cNvSpPr/>
          <p:nvPr/>
        </p:nvSpPr>
        <p:spPr>
          <a:xfrm>
            <a:off x="1423193" y="5276202"/>
            <a:ext cx="9342437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s-CL" sz="2000" dirty="0">
                <a:solidFill>
                  <a:srgbClr val="0058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seguro estará vigente durante la alerta sanitaria y cubrirá a todos los estudiantes, sin importar el tramo Fonasa al que pertenezcan. </a:t>
            </a:r>
            <a:endParaRPr lang="es-CL" sz="20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Imagen 6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6D2A8B7B-96D8-4440-8BEA-8A4C4059C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951" y="283544"/>
            <a:ext cx="1195388" cy="1253858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7088E242-B5DB-5D4F-AC7B-3E46C895C706}"/>
              </a:ext>
            </a:extLst>
          </p:cNvPr>
          <p:cNvGrpSpPr/>
          <p:nvPr/>
        </p:nvGrpSpPr>
        <p:grpSpPr>
          <a:xfrm>
            <a:off x="6129058" y="283544"/>
            <a:ext cx="1195388" cy="1253858"/>
            <a:chOff x="6129058" y="283544"/>
            <a:chExt cx="1195388" cy="1253858"/>
          </a:xfrm>
        </p:grpSpPr>
        <p:pic>
          <p:nvPicPr>
            <p:cNvPr id="9" name="Imagen 8" descr="Logotipo&#10;&#10;Descripción generada automáticamente">
              <a:extLst>
                <a:ext uri="{FF2B5EF4-FFF2-40B4-BE49-F238E27FC236}">
                  <a16:creationId xmlns:a16="http://schemas.microsoft.com/office/drawing/2014/main" id="{D8039E75-1EC3-8240-A251-0CFDA95F329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/>
          </p:blipFill>
          <p:spPr>
            <a:xfrm>
              <a:off x="6129058" y="283544"/>
              <a:ext cx="1195388" cy="1253858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318521EE-A12E-D44C-94D4-2DD3AB8FF4E9}"/>
                </a:ext>
              </a:extLst>
            </p:cNvPr>
            <p:cNvSpPr/>
            <p:nvPr/>
          </p:nvSpPr>
          <p:spPr>
            <a:xfrm>
              <a:off x="6210487" y="1257300"/>
              <a:ext cx="1047563" cy="142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</p:spTree>
    <p:extLst>
      <p:ext uri="{BB962C8B-B14F-4D97-AF65-F5344CB8AC3E}">
        <p14:creationId xmlns:p14="http://schemas.microsoft.com/office/powerpoint/2010/main" val="2056376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58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1485447" y="1733205"/>
            <a:ext cx="9217932" cy="926475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6000">
                <a:solidFill>
                  <a:srgbClr val="0058C1"/>
                </a:solidFill>
                <a:latin typeface="Century Gothic" panose="020B0502020202020204" pitchFamily="34" charset="0"/>
              </a:rPr>
              <a:t>Seguro Escolar </a:t>
            </a:r>
            <a:r>
              <a:rPr lang="es-CL" sz="6000" dirty="0">
                <a:solidFill>
                  <a:srgbClr val="0058C1"/>
                </a:solidFill>
                <a:latin typeface="Century Gothic" panose="020B0502020202020204" pitchFamily="34" charset="0"/>
              </a:rPr>
              <a:t>Covid-19</a:t>
            </a:r>
            <a:endParaRPr lang="en-US" sz="60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82B6D54C-0C64-D345-AD0E-DD04CD0DBF38}"/>
              </a:ext>
            </a:extLst>
          </p:cNvPr>
          <p:cNvGrpSpPr/>
          <p:nvPr/>
        </p:nvGrpSpPr>
        <p:grpSpPr>
          <a:xfrm>
            <a:off x="533810" y="3510245"/>
            <a:ext cx="2664257" cy="2653791"/>
            <a:chOff x="533810" y="3119800"/>
            <a:chExt cx="2664257" cy="2901333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63E2A7C6-22AF-084A-9CD2-39A1E581FF70}"/>
                </a:ext>
              </a:extLst>
            </p:cNvPr>
            <p:cNvSpPr/>
            <p:nvPr/>
          </p:nvSpPr>
          <p:spPr>
            <a:xfrm>
              <a:off x="533810" y="3683664"/>
              <a:ext cx="2664257" cy="233746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9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036D7E44-2C72-F14F-BECE-9E79BB1285F7}"/>
                </a:ext>
              </a:extLst>
            </p:cNvPr>
            <p:cNvSpPr/>
            <p:nvPr/>
          </p:nvSpPr>
          <p:spPr>
            <a:xfrm>
              <a:off x="662694" y="3119801"/>
              <a:ext cx="2394366" cy="678164"/>
            </a:xfrm>
            <a:prstGeom prst="rect">
              <a:avLst/>
            </a:prstGeom>
            <a:solidFill>
              <a:srgbClr val="FF96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4" name="3 Marcador de contenido">
              <a:extLst>
                <a:ext uri="{FF2B5EF4-FFF2-40B4-BE49-F238E27FC236}">
                  <a16:creationId xmlns:a16="http://schemas.microsoft.com/office/drawing/2014/main" id="{DDF9DFE7-8CAC-3842-8B9D-B5919B1AF48A}"/>
                </a:ext>
              </a:extLst>
            </p:cNvPr>
            <p:cNvSpPr txBox="1">
              <a:spLocks/>
            </p:cNvSpPr>
            <p:nvPr/>
          </p:nvSpPr>
          <p:spPr>
            <a:xfrm>
              <a:off x="853195" y="3119800"/>
              <a:ext cx="2042807" cy="67816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461063" indent="-461063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1800" b="0" i="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998971" indent="-384219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1536878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2151629" indent="-307376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2766380" indent="-307376" algn="l" defTabSz="614751" rtl="0" eaLnBrk="1" latinLnBrk="0" hangingPunct="1">
                <a:spcBef>
                  <a:spcPct val="20000"/>
                </a:spcBef>
                <a:buFont typeface="Arial"/>
                <a:buChar char="»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3381131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995882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610633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225385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s-CL" sz="3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Tramo A</a:t>
              </a:r>
            </a:p>
          </p:txBody>
        </p:sp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id="{E36C1D7C-9D2A-FC4C-BDD5-29B82F0C2E9F}"/>
              </a:ext>
            </a:extLst>
          </p:cNvPr>
          <p:cNvGrpSpPr/>
          <p:nvPr/>
        </p:nvGrpSpPr>
        <p:grpSpPr>
          <a:xfrm>
            <a:off x="3343597" y="3510246"/>
            <a:ext cx="2664257" cy="2653790"/>
            <a:chOff x="3343597" y="3119801"/>
            <a:chExt cx="2664257" cy="2901332"/>
          </a:xfrm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E00FB0F-95BD-F747-8433-C5094CBA4961}"/>
                </a:ext>
              </a:extLst>
            </p:cNvPr>
            <p:cNvSpPr/>
            <p:nvPr/>
          </p:nvSpPr>
          <p:spPr>
            <a:xfrm>
              <a:off x="3343597" y="3683664"/>
              <a:ext cx="2664257" cy="233746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5B9AB8B1-A651-A848-A2DB-7C84F4FA9220}"/>
                </a:ext>
              </a:extLst>
            </p:cNvPr>
            <p:cNvSpPr/>
            <p:nvPr/>
          </p:nvSpPr>
          <p:spPr>
            <a:xfrm>
              <a:off x="3435399" y="3119801"/>
              <a:ext cx="2469027" cy="67816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6" name="3 Marcador de contenido">
              <a:extLst>
                <a:ext uri="{FF2B5EF4-FFF2-40B4-BE49-F238E27FC236}">
                  <a16:creationId xmlns:a16="http://schemas.microsoft.com/office/drawing/2014/main" id="{DFB7A19A-331F-EB45-8678-4E3597868F23}"/>
                </a:ext>
              </a:extLst>
            </p:cNvPr>
            <p:cNvSpPr txBox="1">
              <a:spLocks/>
            </p:cNvSpPr>
            <p:nvPr/>
          </p:nvSpPr>
          <p:spPr>
            <a:xfrm>
              <a:off x="3668041" y="3119801"/>
              <a:ext cx="2042807" cy="678162"/>
            </a:xfrm>
            <a:prstGeom prst="rect">
              <a:avLst/>
            </a:prstGeom>
          </p:spPr>
          <p:txBody>
            <a:bodyPr vert="horz" lIns="122950" tIns="61475" rIns="122950" bIns="61475" rtlCol="0">
              <a:noAutofit/>
            </a:bodyPr>
            <a:lstStyle>
              <a:lvl1pPr marL="0" marR="0" indent="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 sz="1800" b="0" i="0" kern="1200" spc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998971" indent="-384219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1536878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2151629" indent="-307376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2766380" indent="-307376" algn="l" defTabSz="614751" rtl="0" eaLnBrk="1" latinLnBrk="0" hangingPunct="1">
                <a:spcBef>
                  <a:spcPct val="20000"/>
                </a:spcBef>
                <a:buFont typeface="Arial"/>
                <a:buChar char="»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3381131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995882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610633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225385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L" sz="3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Tramo B</a:t>
              </a: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E7238A9A-DDBD-3549-881E-8B6F6A4598BF}"/>
              </a:ext>
            </a:extLst>
          </p:cNvPr>
          <p:cNvGrpSpPr/>
          <p:nvPr/>
        </p:nvGrpSpPr>
        <p:grpSpPr>
          <a:xfrm>
            <a:off x="6173425" y="3510246"/>
            <a:ext cx="2664257" cy="2653790"/>
            <a:chOff x="6173425" y="3119801"/>
            <a:chExt cx="2664257" cy="2901332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15B46969-21BF-1F48-8DDA-5CE9328EF878}"/>
                </a:ext>
              </a:extLst>
            </p:cNvPr>
            <p:cNvSpPr/>
            <p:nvPr/>
          </p:nvSpPr>
          <p:spPr>
            <a:xfrm>
              <a:off x="6173425" y="3683664"/>
              <a:ext cx="2664257" cy="233746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AB6B269B-E2E7-DA42-A3BD-D302E13B281A}"/>
                </a:ext>
              </a:extLst>
            </p:cNvPr>
            <p:cNvSpPr/>
            <p:nvPr/>
          </p:nvSpPr>
          <p:spPr>
            <a:xfrm>
              <a:off x="6287149" y="3119801"/>
              <a:ext cx="2469027" cy="67816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8" name="3 Marcador de contenido">
              <a:extLst>
                <a:ext uri="{FF2B5EF4-FFF2-40B4-BE49-F238E27FC236}">
                  <a16:creationId xmlns:a16="http://schemas.microsoft.com/office/drawing/2014/main" id="{083462A5-BF29-3C47-A5A5-859BD9281C6B}"/>
                </a:ext>
              </a:extLst>
            </p:cNvPr>
            <p:cNvSpPr txBox="1">
              <a:spLocks/>
            </p:cNvSpPr>
            <p:nvPr/>
          </p:nvSpPr>
          <p:spPr>
            <a:xfrm>
              <a:off x="6397699" y="3119801"/>
              <a:ext cx="2256877" cy="678162"/>
            </a:xfrm>
            <a:prstGeom prst="rect">
              <a:avLst/>
            </a:prstGeom>
          </p:spPr>
          <p:txBody>
            <a:bodyPr vert="horz" lIns="122950" tIns="61475" rIns="122950" bIns="61475" rtlCol="0">
              <a:noAutofit/>
            </a:bodyPr>
            <a:lstStyle>
              <a:lvl1pPr marL="0" marR="0" indent="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 sz="1800" b="0" i="0" kern="1200" spc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998971" indent="-384219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1536878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2151629" indent="-307376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2766380" indent="-307376" algn="l" defTabSz="614751" rtl="0" eaLnBrk="1" latinLnBrk="0" hangingPunct="1">
                <a:spcBef>
                  <a:spcPct val="20000"/>
                </a:spcBef>
                <a:buFont typeface="Arial"/>
                <a:buChar char="»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3381131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995882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610633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225385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L" sz="3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Tramo C</a:t>
              </a: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1546DE2E-6272-0D45-8D13-8C4F8DDA2D6E}"/>
              </a:ext>
            </a:extLst>
          </p:cNvPr>
          <p:cNvGrpSpPr/>
          <p:nvPr/>
        </p:nvGrpSpPr>
        <p:grpSpPr>
          <a:xfrm>
            <a:off x="9003253" y="3510246"/>
            <a:ext cx="2664257" cy="2653790"/>
            <a:chOff x="9003253" y="3119801"/>
            <a:chExt cx="2664257" cy="2901332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A27AE457-39C3-D742-884A-867C51BC5844}"/>
                </a:ext>
              </a:extLst>
            </p:cNvPr>
            <p:cNvSpPr/>
            <p:nvPr/>
          </p:nvSpPr>
          <p:spPr>
            <a:xfrm>
              <a:off x="9003253" y="3683664"/>
              <a:ext cx="2664257" cy="233746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9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6B57B9A2-D04C-744E-B11E-20182F318336}"/>
                </a:ext>
              </a:extLst>
            </p:cNvPr>
            <p:cNvSpPr/>
            <p:nvPr/>
          </p:nvSpPr>
          <p:spPr>
            <a:xfrm>
              <a:off x="9097724" y="3119801"/>
              <a:ext cx="2469027" cy="678164"/>
            </a:xfrm>
            <a:prstGeom prst="rect">
              <a:avLst/>
            </a:prstGeom>
            <a:solidFill>
              <a:srgbClr val="FF009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9" name="3 Marcador de contenido">
              <a:extLst>
                <a:ext uri="{FF2B5EF4-FFF2-40B4-BE49-F238E27FC236}">
                  <a16:creationId xmlns:a16="http://schemas.microsoft.com/office/drawing/2014/main" id="{6E0E1614-4DA1-E345-B17A-992296A1DA34}"/>
                </a:ext>
              </a:extLst>
            </p:cNvPr>
            <p:cNvSpPr txBox="1">
              <a:spLocks/>
            </p:cNvSpPr>
            <p:nvPr/>
          </p:nvSpPr>
          <p:spPr>
            <a:xfrm>
              <a:off x="9257084" y="3119801"/>
              <a:ext cx="2180102" cy="678162"/>
            </a:xfrm>
            <a:prstGeom prst="rect">
              <a:avLst/>
            </a:prstGeom>
          </p:spPr>
          <p:txBody>
            <a:bodyPr vert="horz" lIns="122950" tIns="61475" rIns="122950" bIns="61475" rtlCol="0">
              <a:noAutofit/>
            </a:bodyPr>
            <a:lstStyle>
              <a:lvl1pPr marL="0" marR="0" indent="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 sz="1800" b="0" i="0" kern="1200" spc="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998971" indent="-384219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1536878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2151629" indent="-307376" algn="l" defTabSz="614751" rtl="0" eaLnBrk="1" latinLnBrk="0" hangingPunct="1">
                <a:spcBef>
                  <a:spcPct val="20000"/>
                </a:spcBef>
                <a:buFont typeface="Arial"/>
                <a:buChar char="–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2766380" indent="-307376" algn="l" defTabSz="614751" rtl="0" eaLnBrk="1" latinLnBrk="0" hangingPunct="1">
                <a:spcBef>
                  <a:spcPct val="20000"/>
                </a:spcBef>
                <a:buFont typeface="Arial"/>
                <a:buChar char="»"/>
                <a:defRPr sz="15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3381131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995882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610633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225385" indent="-307376" algn="l" defTabSz="614751" rtl="0" eaLnBrk="1" latinLnBrk="0" hangingPunct="1">
                <a:spcBef>
                  <a:spcPct val="20000"/>
                </a:spcBef>
                <a:buFont typeface="Arial"/>
                <a:buChar char="•"/>
                <a:defRPr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CL" sz="3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Tramo D</a:t>
              </a:r>
            </a:p>
          </p:txBody>
        </p:sp>
      </p:grpSp>
      <p:pic>
        <p:nvPicPr>
          <p:cNvPr id="33" name="Imagen 32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D43CB067-3859-9F46-BB03-41D589918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951" y="283544"/>
            <a:ext cx="1195388" cy="1253858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34" name="Grupo 33">
            <a:extLst>
              <a:ext uri="{FF2B5EF4-FFF2-40B4-BE49-F238E27FC236}">
                <a16:creationId xmlns:a16="http://schemas.microsoft.com/office/drawing/2014/main" id="{7E270535-73AC-6945-BB86-7AC3CF8B5407}"/>
              </a:ext>
            </a:extLst>
          </p:cNvPr>
          <p:cNvGrpSpPr/>
          <p:nvPr/>
        </p:nvGrpSpPr>
        <p:grpSpPr>
          <a:xfrm>
            <a:off x="6129058" y="283544"/>
            <a:ext cx="1195388" cy="1253858"/>
            <a:chOff x="6129058" y="283544"/>
            <a:chExt cx="1195388" cy="1253858"/>
          </a:xfrm>
        </p:grpSpPr>
        <p:pic>
          <p:nvPicPr>
            <p:cNvPr id="35" name="Imagen 34" descr="Logotipo&#10;&#10;Descripción generada automáticamente">
              <a:extLst>
                <a:ext uri="{FF2B5EF4-FFF2-40B4-BE49-F238E27FC236}">
                  <a16:creationId xmlns:a16="http://schemas.microsoft.com/office/drawing/2014/main" id="{B0195667-EB4A-0C4C-A823-A840FDA1EA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/>
          </p:blipFill>
          <p:spPr>
            <a:xfrm>
              <a:off x="6129058" y="283544"/>
              <a:ext cx="1195388" cy="1253858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04F073EB-E61A-8347-BC96-4616B3788C57}"/>
                </a:ext>
              </a:extLst>
            </p:cNvPr>
            <p:cNvSpPr/>
            <p:nvPr/>
          </p:nvSpPr>
          <p:spPr>
            <a:xfrm>
              <a:off x="6210487" y="1257300"/>
              <a:ext cx="1047563" cy="142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  <p:sp>
        <p:nvSpPr>
          <p:cNvPr id="64" name="Content Placeholder 9">
            <a:extLst>
              <a:ext uri="{FF2B5EF4-FFF2-40B4-BE49-F238E27FC236}">
                <a16:creationId xmlns:a16="http://schemas.microsoft.com/office/drawing/2014/main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8837682" y="283544"/>
            <a:ext cx="2449739" cy="683554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4400">
                <a:solidFill>
                  <a:srgbClr val="0058C1"/>
                </a:solidFill>
                <a:latin typeface="Century Gothic" panose="020B0502020202020204" pitchFamily="34" charset="0"/>
              </a:rPr>
              <a:t>Tramo A</a:t>
            </a:r>
            <a:endParaRPr lang="en-US" sz="44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sp>
        <p:nvSpPr>
          <p:cNvPr id="65" name="Content Placeholder 9">
            <a:extLst>
              <a:ext uri="{FF2B5EF4-FFF2-40B4-BE49-F238E27FC236}">
                <a16:creationId xmlns:a16="http://schemas.microsoft.com/office/drawing/2014/main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293914" y="5291801"/>
            <a:ext cx="11585122" cy="994699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ontent Placeholder 9">
            <a:extLst>
              <a:ext uri="{FF2B5EF4-FFF2-40B4-BE49-F238E27FC236}">
                <a16:creationId xmlns:a16="http://schemas.microsoft.com/office/drawing/2014/main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293914" y="4322619"/>
            <a:ext cx="11585122" cy="1073730"/>
          </a:xfrm>
          <a:prstGeom prst="rect">
            <a:avLst/>
          </a:prstGeom>
          <a:solidFill>
            <a:srgbClr val="0058C1"/>
          </a:solidFill>
        </p:spPr>
        <p:txBody>
          <a:bodyPr vert="horz" anchor="ctr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100</a:t>
            </a:r>
            <a:r>
              <a:rPr lang="es-CL" sz="4400">
                <a:solidFill>
                  <a:schemeClr val="bg1"/>
                </a:solidFill>
                <a:latin typeface="Century Gothic" panose="020B0502020202020204" pitchFamily="34" charset="0"/>
              </a:rPr>
              <a:t>% gratuidad </a:t>
            </a:r>
            <a:r>
              <a:rPr lang="es-CL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para todos los tramos</a:t>
            </a:r>
            <a:endParaRPr lang="en-US" sz="4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71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58C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0B87CAA4-270C-A84E-B0B9-8D6582E5A925}"/>
              </a:ext>
            </a:extLst>
          </p:cNvPr>
          <p:cNvSpPr>
            <a:spLocks noGrp="1"/>
          </p:cNvSpPr>
          <p:nvPr/>
        </p:nvSpPr>
        <p:spPr>
          <a:xfrm>
            <a:off x="426104" y="1668140"/>
            <a:ext cx="11030790" cy="815144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5400" dirty="0">
                <a:solidFill>
                  <a:srgbClr val="0058C1"/>
                </a:solidFill>
                <a:latin typeface="Century Gothic" panose="020B0502020202020204" pitchFamily="34" charset="0"/>
              </a:rPr>
              <a:t>¿Cómo se genera la atención? </a:t>
            </a:r>
            <a:endParaRPr lang="en-US" sz="5400" dirty="0">
              <a:solidFill>
                <a:srgbClr val="0058C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8852CF5C-2DE2-444F-8529-C9CB1CF0CEA0}"/>
              </a:ext>
            </a:extLst>
          </p:cNvPr>
          <p:cNvGrpSpPr/>
          <p:nvPr/>
        </p:nvGrpSpPr>
        <p:grpSpPr>
          <a:xfrm>
            <a:off x="531813" y="2819296"/>
            <a:ext cx="2744787" cy="2847424"/>
            <a:chOff x="671512" y="2803705"/>
            <a:chExt cx="2744787" cy="2847424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584EE81-30EB-6940-B5AE-D67DB1256416}"/>
                </a:ext>
              </a:extLst>
            </p:cNvPr>
            <p:cNvSpPr/>
            <p:nvPr/>
          </p:nvSpPr>
          <p:spPr>
            <a:xfrm>
              <a:off x="671512" y="3470426"/>
              <a:ext cx="2744787" cy="2180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BD409B0B-E920-1F43-B763-866DBC7686D8}"/>
                </a:ext>
              </a:extLst>
            </p:cNvPr>
            <p:cNvSpPr/>
            <p:nvPr/>
          </p:nvSpPr>
          <p:spPr>
            <a:xfrm>
              <a:off x="868362" y="3706358"/>
              <a:ext cx="2351086" cy="181588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Los </a:t>
              </a:r>
              <a:r>
                <a:rPr lang="es-CL" sz="1600" b="1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estudiantes Fonasa deberán acudir a la Red Pública de Salud</a:t>
              </a:r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, ya sea en el consultorio donde están inscritos o su hospital de base. </a:t>
              </a:r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7F3AA2A5-8199-DB4B-AC76-BD4EB2A971BD}"/>
                </a:ext>
              </a:extLst>
            </p:cNvPr>
            <p:cNvSpPr/>
            <p:nvPr/>
          </p:nvSpPr>
          <p:spPr>
            <a:xfrm>
              <a:off x="1631155" y="2803705"/>
              <a:ext cx="825500" cy="825500"/>
            </a:xfrm>
            <a:prstGeom prst="ellipse">
              <a:avLst/>
            </a:prstGeom>
            <a:solidFill>
              <a:srgbClr val="0058C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4000" b="1" dirty="0"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DA66AF13-6128-E949-BB2D-4EC983F82172}"/>
              </a:ext>
            </a:extLst>
          </p:cNvPr>
          <p:cNvGrpSpPr/>
          <p:nvPr/>
        </p:nvGrpSpPr>
        <p:grpSpPr>
          <a:xfrm>
            <a:off x="4309646" y="2834649"/>
            <a:ext cx="3569533" cy="3613994"/>
            <a:chOff x="4552838" y="2819058"/>
            <a:chExt cx="3569533" cy="3613994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C3C601FE-53FE-E04B-8FF1-0222D5262D75}"/>
                </a:ext>
              </a:extLst>
            </p:cNvPr>
            <p:cNvSpPr/>
            <p:nvPr/>
          </p:nvSpPr>
          <p:spPr>
            <a:xfrm>
              <a:off x="4552838" y="3470426"/>
              <a:ext cx="3569533" cy="29626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72E77508-2DD5-3A44-B063-9846146AF465}"/>
                </a:ext>
              </a:extLst>
            </p:cNvPr>
            <p:cNvSpPr/>
            <p:nvPr/>
          </p:nvSpPr>
          <p:spPr>
            <a:xfrm>
              <a:off x="4782601" y="3775296"/>
              <a:ext cx="3200866" cy="255454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CL" sz="1600" b="1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Si el recinto hospitalario no cuenta con la capacidad para generar la atención</a:t>
              </a:r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, a través del monitoreo de la capacidad hospitalaria que realiza la Unidad de Gestión Centralizada de Camas, </a:t>
              </a:r>
              <a:r>
                <a:rPr lang="es-CL" sz="1600" b="1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será derivado a otro prestador de la Red Integrada de Salud</a:t>
              </a:r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 (prestador público o privado). </a:t>
              </a:r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DF71E3CD-CA3E-0B40-A613-486E6A8E223D}"/>
                </a:ext>
              </a:extLst>
            </p:cNvPr>
            <p:cNvSpPr/>
            <p:nvPr/>
          </p:nvSpPr>
          <p:spPr>
            <a:xfrm>
              <a:off x="5924854" y="2819058"/>
              <a:ext cx="825500" cy="825500"/>
            </a:xfrm>
            <a:prstGeom prst="ellipse">
              <a:avLst/>
            </a:prstGeom>
            <a:solidFill>
              <a:srgbClr val="0058C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4000" b="1" dirty="0"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050AE1DB-F862-314A-BDC6-DA01ECEA76D5}"/>
              </a:ext>
            </a:extLst>
          </p:cNvPr>
          <p:cNvGrpSpPr/>
          <p:nvPr/>
        </p:nvGrpSpPr>
        <p:grpSpPr>
          <a:xfrm>
            <a:off x="8565775" y="2819296"/>
            <a:ext cx="3091238" cy="3629347"/>
            <a:chOff x="8565775" y="2354253"/>
            <a:chExt cx="3091238" cy="3629347"/>
          </a:xfrm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4947FAAD-673F-9D4F-BE30-7538E0EFBF1A}"/>
                </a:ext>
              </a:extLst>
            </p:cNvPr>
            <p:cNvSpPr/>
            <p:nvPr/>
          </p:nvSpPr>
          <p:spPr>
            <a:xfrm>
              <a:off x="8565775" y="3020974"/>
              <a:ext cx="3091238" cy="29626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2CA7B63A-CF29-2746-9F44-F0456471DB52}"/>
                </a:ext>
              </a:extLst>
            </p:cNvPr>
            <p:cNvSpPr/>
            <p:nvPr/>
          </p:nvSpPr>
          <p:spPr>
            <a:xfrm>
              <a:off x="8565776" y="3256906"/>
              <a:ext cx="3091236" cy="255454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Independiente de si el prestador de la Red Integrada es público o privado, </a:t>
              </a:r>
              <a:r>
                <a:rPr lang="es-CL" sz="1600" b="1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el procedimiento será considerado como parte de la Red Pública de Salud</a:t>
              </a:r>
              <a:r>
                <a:rPr lang="es-CL" sz="1600" dirty="0">
                  <a:solidFill>
                    <a:srgbClr val="0058C1"/>
                  </a:solidFill>
                  <a:latin typeface="Century Gothic" panose="020B0502020202020204" pitchFamily="34" charset="0"/>
                  <a:cs typeface="Times New Roman" panose="02020603050405020304" pitchFamily="18" charset="0"/>
                </a:rPr>
                <a:t>, por tanto, bajo el nuevo Seguro Escolar Covid-19, el estudiante tendrá gratuidad en su atención. </a:t>
              </a: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80B75BCC-3A08-214D-BEE5-10F8866F3402}"/>
                </a:ext>
              </a:extLst>
            </p:cNvPr>
            <p:cNvSpPr/>
            <p:nvPr/>
          </p:nvSpPr>
          <p:spPr>
            <a:xfrm>
              <a:off x="9698644" y="2354253"/>
              <a:ext cx="825500" cy="825500"/>
            </a:xfrm>
            <a:prstGeom prst="ellipse">
              <a:avLst/>
            </a:prstGeom>
            <a:solidFill>
              <a:srgbClr val="0058C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4000" b="1" dirty="0">
                  <a:latin typeface="Century Gothic" panose="020B0502020202020204" pitchFamily="34" charset="0"/>
                </a:rPr>
                <a:t>3</a:t>
              </a:r>
            </a:p>
          </p:txBody>
        </p:sp>
      </p:grp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05C71F28-3CB1-5A4F-AC2F-AFB59EA0CA53}"/>
              </a:ext>
            </a:extLst>
          </p:cNvPr>
          <p:cNvCxnSpPr>
            <a:cxnSpLocks/>
            <a:stCxn id="10" idx="6"/>
          </p:cNvCxnSpPr>
          <p:nvPr/>
        </p:nvCxnSpPr>
        <p:spPr>
          <a:xfrm flipV="1">
            <a:off x="2316956" y="3218872"/>
            <a:ext cx="3364706" cy="13174"/>
          </a:xfrm>
          <a:prstGeom prst="line">
            <a:avLst/>
          </a:prstGeom>
          <a:ln w="57150">
            <a:solidFill>
              <a:srgbClr val="0058C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0ABB20DB-8AA4-0945-BEE0-A56CF0EF6C46}"/>
              </a:ext>
            </a:extLst>
          </p:cNvPr>
          <p:cNvCxnSpPr>
            <a:cxnSpLocks/>
            <a:endCxn id="17" idx="2"/>
          </p:cNvCxnSpPr>
          <p:nvPr/>
        </p:nvCxnSpPr>
        <p:spPr>
          <a:xfrm>
            <a:off x="6239435" y="3221690"/>
            <a:ext cx="3459209" cy="10356"/>
          </a:xfrm>
          <a:prstGeom prst="line">
            <a:avLst/>
          </a:prstGeom>
          <a:ln w="57150">
            <a:solidFill>
              <a:srgbClr val="0058C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Imagen 19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190A9F6F-7591-3C43-B7DE-9C3233A0A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951" y="283544"/>
            <a:ext cx="1195388" cy="1253858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22" name="Grupo 21">
            <a:extLst>
              <a:ext uri="{FF2B5EF4-FFF2-40B4-BE49-F238E27FC236}">
                <a16:creationId xmlns:a16="http://schemas.microsoft.com/office/drawing/2014/main" id="{508C8982-AC30-294E-823F-E6FD24CDF339}"/>
              </a:ext>
            </a:extLst>
          </p:cNvPr>
          <p:cNvGrpSpPr/>
          <p:nvPr/>
        </p:nvGrpSpPr>
        <p:grpSpPr>
          <a:xfrm>
            <a:off x="6129058" y="283544"/>
            <a:ext cx="1195388" cy="1253858"/>
            <a:chOff x="6129058" y="283544"/>
            <a:chExt cx="1195388" cy="1253858"/>
          </a:xfrm>
        </p:grpSpPr>
        <p:pic>
          <p:nvPicPr>
            <p:cNvPr id="23" name="Imagen 22" descr="Logotipo&#10;&#10;Descripción generada automáticamente">
              <a:extLst>
                <a:ext uri="{FF2B5EF4-FFF2-40B4-BE49-F238E27FC236}">
                  <a16:creationId xmlns:a16="http://schemas.microsoft.com/office/drawing/2014/main" id="{A0B58B82-0BAC-B54B-926C-0144F3179A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/>
          </p:blipFill>
          <p:spPr>
            <a:xfrm>
              <a:off x="6129058" y="283544"/>
              <a:ext cx="1195388" cy="1253858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DF85CA53-B48C-074C-9259-0F00042543D3}"/>
                </a:ext>
              </a:extLst>
            </p:cNvPr>
            <p:cNvSpPr/>
            <p:nvPr/>
          </p:nvSpPr>
          <p:spPr>
            <a:xfrm>
              <a:off x="6210487" y="1257300"/>
              <a:ext cx="1047563" cy="142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</p:spTree>
    <p:extLst>
      <p:ext uri="{BB962C8B-B14F-4D97-AF65-F5344CB8AC3E}">
        <p14:creationId xmlns:p14="http://schemas.microsoft.com/office/powerpoint/2010/main" val="1753275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58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>
            <a:spLocks noGrp="1"/>
          </p:cNvSpPr>
          <p:nvPr/>
        </p:nvSpPr>
        <p:spPr>
          <a:xfrm>
            <a:off x="703263" y="2877056"/>
            <a:ext cx="10782300" cy="1085152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dirty="0">
                <a:solidFill>
                  <a:schemeClr val="bg1"/>
                </a:solidFill>
                <a:latin typeface="Century Gothic" panose="020B0502020202020204" pitchFamily="34" charset="0"/>
              </a:rPr>
              <a:t>Seguro Escolar COVID-19</a:t>
            </a:r>
          </a:p>
        </p:txBody>
      </p:sp>
      <p:pic>
        <p:nvPicPr>
          <p:cNvPr id="17" name="Imagen 16" descr="Logotipo&#10;&#10;Descripción generada automáticamente">
            <a:extLst>
              <a:ext uri="{FF2B5EF4-FFF2-40B4-BE49-F238E27FC236}">
                <a16:creationId xmlns:a16="http://schemas.microsoft.com/office/drawing/2014/main" id="{7A5A30C0-45E9-B44B-A0F5-8320410302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547"/>
          <a:stretch/>
        </p:blipFill>
        <p:spPr>
          <a:xfrm>
            <a:off x="6194424" y="1200478"/>
            <a:ext cx="1335717" cy="1085153"/>
          </a:xfrm>
          <a:prstGeom prst="rect">
            <a:avLst/>
          </a:prstGeom>
        </p:spPr>
      </p:pic>
      <p:pic>
        <p:nvPicPr>
          <p:cNvPr id="19" name="Imagen 18" descr="Imagen que contiene Texto&#10;&#10;Descripción generada automáticamente">
            <a:extLst>
              <a:ext uri="{FF2B5EF4-FFF2-40B4-BE49-F238E27FC236}">
                <a16:creationId xmlns:a16="http://schemas.microsoft.com/office/drawing/2014/main" id="{60A61099-CDE5-024A-8E6D-F25D3A309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700" y="963367"/>
            <a:ext cx="1636713" cy="1716683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id="{C78151B9-D132-5E4A-B800-9A71616B223D}"/>
              </a:ext>
            </a:extLst>
          </p:cNvPr>
          <p:cNvSpPr/>
          <p:nvPr/>
        </p:nvSpPr>
        <p:spPr>
          <a:xfrm>
            <a:off x="3361131" y="4026843"/>
            <a:ext cx="5466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sz="3200" b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beneficiarios Fonasa</a:t>
            </a:r>
            <a:endParaRPr lang="es-CL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4872DCC-939A-654B-8F30-5E8D8A2D44FB}"/>
              </a:ext>
            </a:extLst>
          </p:cNvPr>
          <p:cNvSpPr/>
          <p:nvPr/>
        </p:nvSpPr>
        <p:spPr>
          <a:xfrm>
            <a:off x="1822225" y="5343816"/>
            <a:ext cx="88072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Para dudas, comunícate con nosotros</a:t>
            </a:r>
          </a:p>
          <a:p>
            <a:pPr algn="ctr"/>
            <a:r>
              <a:rPr lang="es-CL" sz="36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estudiantescovid19@fonasa.cl</a:t>
            </a:r>
          </a:p>
        </p:txBody>
      </p:sp>
    </p:spTree>
    <p:extLst>
      <p:ext uri="{BB962C8B-B14F-4D97-AF65-F5344CB8AC3E}">
        <p14:creationId xmlns:p14="http://schemas.microsoft.com/office/powerpoint/2010/main" val="144113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FONASA 2020" id="{4FBCF7FA-8AD8-7F40-815B-DED42399051B}" vid="{8CA8B99E-BF46-2642-BBCB-195EE7BF786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</TotalTime>
  <Words>234</Words>
  <Application>Microsoft Office PowerPoint</Application>
  <PresentationFormat>Personalizado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SECOM 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Barbara Vallejos</dc:creator>
  <cp:lastModifiedBy>Felipe Adolfo Duran Miranda</cp:lastModifiedBy>
  <cp:revision>182</cp:revision>
  <dcterms:created xsi:type="dcterms:W3CDTF">2018-03-14T19:41:34Z</dcterms:created>
  <dcterms:modified xsi:type="dcterms:W3CDTF">2021-03-05T19:33:12Z</dcterms:modified>
</cp:coreProperties>
</file>